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342" r:id="rId3"/>
    <p:sldId id="343" r:id="rId4"/>
    <p:sldId id="344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29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265"/>
    <a:srgbClr val="FFCC99"/>
    <a:srgbClr val="B4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81E-A3B5-4848-AD44-DDC680979D50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486-AB75-46FA-81FE-FCFF5F37D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7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81E-A3B5-4848-AD44-DDC680979D50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486-AB75-46FA-81FE-FCFF5F37D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5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81E-A3B5-4848-AD44-DDC680979D50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486-AB75-46FA-81FE-FCFF5F37D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1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81E-A3B5-4848-AD44-DDC680979D50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486-AB75-46FA-81FE-FCFF5F37D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68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81E-A3B5-4848-AD44-DDC680979D50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486-AB75-46FA-81FE-FCFF5F37D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04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81E-A3B5-4848-AD44-DDC680979D50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486-AB75-46FA-81FE-FCFF5F37D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5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81E-A3B5-4848-AD44-DDC680979D50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486-AB75-46FA-81FE-FCFF5F37D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81E-A3B5-4848-AD44-DDC680979D50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486-AB75-46FA-81FE-FCFF5F37D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07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81E-A3B5-4848-AD44-DDC680979D50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486-AB75-46FA-81FE-FCFF5F37D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4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81E-A3B5-4848-AD44-DDC680979D50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FDD5486-AB75-46FA-81FE-FCFF5F37D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77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81E-A3B5-4848-AD44-DDC680979D50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486-AB75-46FA-81FE-FCFF5F37D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5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81E-A3B5-4848-AD44-DDC680979D50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486-AB75-46FA-81FE-FCFF5F37D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85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81E-A3B5-4848-AD44-DDC680979D50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486-AB75-46FA-81FE-FCFF5F37D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8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81E-A3B5-4848-AD44-DDC680979D50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486-AB75-46FA-81FE-FCFF5F37D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01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81E-A3B5-4848-AD44-DDC680979D50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486-AB75-46FA-81FE-FCFF5F37D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4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81E-A3B5-4848-AD44-DDC680979D50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486-AB75-46FA-81FE-FCFF5F37D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25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81E-A3B5-4848-AD44-DDC680979D50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486-AB75-46FA-81FE-FCFF5F37D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2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41E81E-A3B5-4848-AD44-DDC680979D50}" type="datetimeFigureOut">
              <a:rPr lang="ru-RU" smtClean="0"/>
              <a:t>05.01.2020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DD5486-AB75-46FA-81FE-FCFF5F37D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3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9086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84366" y="870857"/>
            <a:ext cx="9814560" cy="5164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Формування  безпечного освітнього простору,  запобігання</a:t>
            </a:r>
          </a:p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uk-UA" sz="3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булінгу</a:t>
            </a:r>
            <a:r>
              <a:rPr lang="uk-UA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в Новій українській школі</a:t>
            </a:r>
            <a:endParaRPr lang="ru-RU" sz="3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401" y="1036320"/>
            <a:ext cx="6844937" cy="557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rgbClr val="002060"/>
                </a:solidFill>
              </a:rPr>
              <a:t>Кумарівська</a:t>
            </a:r>
            <a:r>
              <a:rPr lang="uk-UA" b="1" dirty="0" smtClean="0">
                <a:solidFill>
                  <a:srgbClr val="002060"/>
                </a:solidFill>
              </a:rPr>
              <a:t> ЗОШ І – ІІІ ступенів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5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  <a:latin typeface="Georgia" panose="02040502050405020303" pitchFamily="18" charset="0"/>
              </a:rPr>
              <a:t>Завдання </a:t>
            </a:r>
            <a:r>
              <a:rPr lang="uk-UA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2. </a:t>
            </a:r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Практичне опрацювання реальних історій </a:t>
            </a:r>
            <a:r>
              <a:rPr lang="uk-UA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булінгу</a:t>
            </a:r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800" b="1" u="sng" dirty="0" smtClean="0">
                <a:solidFill>
                  <a:srgbClr val="002060"/>
                </a:solidFill>
              </a:rPr>
              <a:t>Проаналізувати історію за планом:</a:t>
            </a:r>
          </a:p>
          <a:p>
            <a:pPr marL="0" indent="0">
              <a:buNone/>
            </a:pPr>
            <a:r>
              <a:rPr lang="uk-UA" b="1" dirty="0" smtClean="0"/>
              <a:t>1. Вид </a:t>
            </a:r>
            <a:r>
              <a:rPr lang="uk-UA" b="1" dirty="0" err="1" smtClean="0"/>
              <a:t>булінгу</a:t>
            </a:r>
            <a:r>
              <a:rPr lang="uk-UA" b="1" dirty="0" smtClean="0"/>
              <a:t>.</a:t>
            </a:r>
          </a:p>
          <a:p>
            <a:pPr marL="0" indent="0">
              <a:buNone/>
            </a:pPr>
            <a:r>
              <a:rPr lang="uk-UA" b="1" dirty="0" smtClean="0"/>
              <a:t>2. Хто вчиняє </a:t>
            </a:r>
            <a:r>
              <a:rPr lang="uk-UA" b="1" dirty="0" err="1" smtClean="0"/>
              <a:t>булінг</a:t>
            </a:r>
            <a:r>
              <a:rPr lang="uk-UA" b="1" dirty="0" smtClean="0"/>
              <a:t>.</a:t>
            </a:r>
          </a:p>
          <a:p>
            <a:pPr marL="0" indent="0">
              <a:buNone/>
            </a:pPr>
            <a:r>
              <a:rPr lang="uk-UA" b="1" dirty="0" smtClean="0"/>
              <a:t>3. Хто потерпає від </a:t>
            </a:r>
            <a:r>
              <a:rPr lang="uk-UA" b="1" dirty="0" err="1" smtClean="0"/>
              <a:t>булінгу</a:t>
            </a:r>
            <a:r>
              <a:rPr lang="uk-UA" b="1" dirty="0" smtClean="0"/>
              <a:t>.</a:t>
            </a:r>
          </a:p>
          <a:p>
            <a:pPr marL="0" indent="0">
              <a:buNone/>
            </a:pPr>
            <a:r>
              <a:rPr lang="uk-UA" b="1" dirty="0" smtClean="0"/>
              <a:t>4. Наслідки </a:t>
            </a:r>
            <a:r>
              <a:rPr lang="uk-UA" b="1" dirty="0" err="1" smtClean="0"/>
              <a:t>булінгу</a:t>
            </a:r>
            <a:r>
              <a:rPr lang="uk-UA" b="1" dirty="0" smtClean="0"/>
              <a:t> для дитини.</a:t>
            </a:r>
            <a:endParaRPr lang="ru-RU" b="1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30" y="3529965"/>
            <a:ext cx="4426373" cy="248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97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  <a:latin typeface="Georgia" panose="02040502050405020303" pitchFamily="18" charset="0"/>
              </a:rPr>
              <a:t>Завдання </a:t>
            </a:r>
            <a:r>
              <a:rPr lang="uk-UA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3. </a:t>
            </a:r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Як </a:t>
            </a:r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впоратися з </a:t>
            </a:r>
            <a:r>
              <a:rPr lang="uk-UA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булінгом</a:t>
            </a:r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(розробка рекомендацій)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 smtClean="0">
                <a:solidFill>
                  <a:srgbClr val="002060"/>
                </a:solidFill>
              </a:rPr>
              <a:t>Завдання</a:t>
            </a:r>
            <a:r>
              <a:rPr lang="uk-UA" b="1" dirty="0" smtClean="0"/>
              <a:t>:</a:t>
            </a:r>
          </a:p>
          <a:p>
            <a:r>
              <a:rPr lang="uk-UA" b="1" dirty="0" smtClean="0"/>
              <a:t>1 група – Як дитині впоратися з ситуацією самостійно.</a:t>
            </a:r>
          </a:p>
          <a:p>
            <a:r>
              <a:rPr lang="uk-UA" b="1" dirty="0" smtClean="0"/>
              <a:t>2 </a:t>
            </a:r>
            <a:r>
              <a:rPr lang="uk-UA" b="1" dirty="0"/>
              <a:t>г</a:t>
            </a:r>
            <a:r>
              <a:rPr lang="uk-UA" b="1" dirty="0" smtClean="0"/>
              <a:t>рупа – Що можуть зробити батьки?</a:t>
            </a:r>
          </a:p>
          <a:p>
            <a:r>
              <a:rPr lang="uk-UA" b="1" dirty="0" smtClean="0"/>
              <a:t>3 група – Що можуть зробити вчителі. 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502" r="25300"/>
          <a:stretch/>
        </p:blipFill>
        <p:spPr>
          <a:xfrm>
            <a:off x="9308463" y="2882537"/>
            <a:ext cx="2194560" cy="347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88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Вправа </a:t>
            </a:r>
            <a:r>
              <a:rPr lang="uk-UA" b="1" dirty="0" smtClean="0">
                <a:solidFill>
                  <a:srgbClr val="002060"/>
                </a:solidFill>
              </a:rPr>
              <a:t>«Скринька щастя»</a:t>
            </a:r>
            <a:br>
              <a:rPr lang="uk-UA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12" y="1739536"/>
            <a:ext cx="4778052" cy="2675709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97522" y="4743995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 smtClean="0">
                <a:solidFill>
                  <a:srgbClr val="002060"/>
                </a:solidFill>
              </a:rPr>
              <a:t>Складіть в скриньку все, що </a:t>
            </a:r>
            <a:r>
              <a:rPr lang="uk-UA" b="1" dirty="0" err="1" smtClean="0">
                <a:solidFill>
                  <a:srgbClr val="002060"/>
                </a:solidFill>
              </a:rPr>
              <a:t>асоцієються</a:t>
            </a:r>
            <a:r>
              <a:rPr lang="uk-UA" b="1" dirty="0" smtClean="0">
                <a:solidFill>
                  <a:srgbClr val="002060"/>
                </a:solidFill>
              </a:rPr>
              <a:t> зі щастям:</a:t>
            </a:r>
          </a:p>
          <a:p>
            <a:pPr marL="571500" indent="-571500"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</a:rPr>
              <a:t>візуально,</a:t>
            </a:r>
          </a:p>
          <a:p>
            <a:pPr marL="571500" indent="-571500"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</a:rPr>
              <a:t>на слух,</a:t>
            </a:r>
          </a:p>
          <a:p>
            <a:pPr marL="571500" indent="-571500"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</a:rPr>
              <a:t> на смак,</a:t>
            </a:r>
          </a:p>
          <a:p>
            <a:pPr marL="571500" indent="-571500"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</a:rPr>
              <a:t>на запах,</a:t>
            </a:r>
          </a:p>
          <a:p>
            <a:pPr marL="571500" indent="-571500">
              <a:buFontTx/>
              <a:buChar char="-"/>
            </a:pPr>
            <a:r>
              <a:rPr lang="uk-UA" b="1" dirty="0">
                <a:solidFill>
                  <a:srgbClr val="002060"/>
                </a:solidFill>
              </a:rPr>
              <a:t>н</a:t>
            </a:r>
            <a:r>
              <a:rPr lang="uk-UA" b="1" dirty="0" smtClean="0">
                <a:solidFill>
                  <a:srgbClr val="002060"/>
                </a:solidFill>
              </a:rPr>
              <a:t>а дотик.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96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Вправи для розвитку емоційного інтелекту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dirty="0" smtClean="0"/>
              <a:t>Перегляд мультфільмів</a:t>
            </a:r>
            <a:endParaRPr lang="ru-RU" dirty="0"/>
          </a:p>
        </p:txBody>
      </p:sp>
      <p:pic>
        <p:nvPicPr>
          <p:cNvPr id="2050" name="Picture 2" descr="Картинки по запросу мультфільми емоційний інтел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57" y="2626281"/>
            <a:ext cx="6401979" cy="358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324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Вправа</a:t>
            </a:r>
            <a:r>
              <a:rPr lang="uk-UA" b="1" dirty="0" smtClean="0">
                <a:solidFill>
                  <a:srgbClr val="002060"/>
                </a:solidFill>
              </a:rPr>
              <a:t> «Синя стрічка»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2109650"/>
            <a:ext cx="10018713" cy="1931127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002060"/>
                </a:solidFill>
              </a:rPr>
              <a:t>     </a:t>
            </a:r>
            <a:r>
              <a:rPr lang="uk-UA" sz="2800" b="1" u="sng" dirty="0" smtClean="0"/>
              <a:t>Завдання</a:t>
            </a:r>
            <a:r>
              <a:rPr lang="uk-UA" b="1" dirty="0" smtClean="0">
                <a:solidFill>
                  <a:srgbClr val="002060"/>
                </a:solidFill>
              </a:rPr>
              <a:t>: </a:t>
            </a:r>
            <a:r>
              <a:rPr lang="uk-UA" sz="3200" b="1" dirty="0">
                <a:solidFill>
                  <a:srgbClr val="002060"/>
                </a:solidFill>
              </a:rPr>
              <a:t>н</a:t>
            </a:r>
            <a:r>
              <a:rPr lang="uk-UA" sz="3200" b="1" dirty="0" smtClean="0">
                <a:solidFill>
                  <a:srgbClr val="002060"/>
                </a:solidFill>
              </a:rPr>
              <a:t>аписати побажання як уникнути насильства по відношенню до дитини і подарувати своєму сусіду.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Картинки по запросу синя стрічка проти насил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735" y="3616098"/>
            <a:ext cx="5426620" cy="337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847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32" y="705394"/>
            <a:ext cx="8164308" cy="6123231"/>
          </a:xfrm>
        </p:spPr>
      </p:pic>
    </p:spTree>
    <p:extLst>
      <p:ext uri="{BB962C8B-B14F-4D97-AF65-F5344CB8AC3E}">
        <p14:creationId xmlns:p14="http://schemas.microsoft.com/office/powerpoint/2010/main" val="104954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1" y="433251"/>
            <a:ext cx="8185058" cy="4739640"/>
          </a:xfrm>
        </p:spPr>
        <p:txBody>
          <a:bodyPr>
            <a:normAutofit/>
          </a:bodyPr>
          <a:lstStyle/>
          <a:p>
            <a:pPr algn="r"/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Проблеми починають вирішуватися тільки тоді, коли ми перестаємо мовчати і починаємо обговорювати їх разом.</a:t>
            </a:r>
            <a:b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i="1" dirty="0" err="1" smtClean="0"/>
              <a:t>К.Ушинський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9555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4270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Вправа «Очікування»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2390" y="1532709"/>
            <a:ext cx="10018713" cy="1602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Мета</a:t>
            </a:r>
            <a:r>
              <a:rPr lang="uk-UA" b="1" dirty="0"/>
              <a:t>: </a:t>
            </a:r>
            <a:r>
              <a:rPr lang="uk-UA" dirty="0"/>
              <a:t>визначити очікування учасників від роботи під час </a:t>
            </a:r>
            <a:r>
              <a:rPr lang="uk-UA" dirty="0" smtClean="0"/>
              <a:t>педради.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959" y="2650050"/>
            <a:ext cx="4431574" cy="451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74" y="1913709"/>
            <a:ext cx="10018713" cy="1752599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1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Організація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виховної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роботи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освітньому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закладі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щодо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безпеки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благополуччя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дитини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 smtClean="0"/>
              <a:t>ЗДВР      Т.Кулачинська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05577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4974771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2. </a:t>
            </a:r>
            <a:r>
              <a:rPr lang="ru-RU" sz="3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Булінг</a:t>
            </a: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</a:t>
            </a:r>
            <a:r>
              <a:rPr lang="ru-RU" sz="3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освітньому</a:t>
            </a: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середовищі</a:t>
            </a: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чинники</a:t>
            </a: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виникнення</a:t>
            </a: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та </a:t>
            </a:r>
            <a:r>
              <a:rPr lang="ru-RU" sz="3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існування</a:t>
            </a: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способи</a:t>
            </a: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запобігання</a:t>
            </a: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в </a:t>
            </a:r>
            <a:r>
              <a:rPr lang="ru-RU" sz="3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класних</a:t>
            </a: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колективах</a:t>
            </a: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3600" b="1" i="1" dirty="0" smtClean="0"/>
              <a:t>Голова МО </a:t>
            </a:r>
            <a:r>
              <a:rPr lang="ru-RU" sz="3600" b="1" i="1" dirty="0" err="1" smtClean="0"/>
              <a:t>кл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кер</a:t>
            </a:r>
            <a:r>
              <a:rPr lang="ru-RU" sz="3600" b="1" i="1" dirty="0" smtClean="0"/>
              <a:t>.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err="1" smtClean="0"/>
              <a:t>Н.Міньковська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65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3.</a:t>
            </a:r>
            <a:r>
              <a:rPr lang="uk-UA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Психологічні особливості  учасників </a:t>
            </a:r>
            <a:r>
              <a:rPr lang="uk-UA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булінгу</a:t>
            </a:r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. Поради батькам.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3600" dirty="0">
                <a:solidFill>
                  <a:prstClr val="black"/>
                </a:solidFill>
              </a:rPr>
              <a:t> </a:t>
            </a:r>
            <a:r>
              <a:rPr lang="uk-UA" b="1" i="1" dirty="0">
                <a:solidFill>
                  <a:prstClr val="black"/>
                </a:solidFill>
              </a:rPr>
              <a:t>Бібліотекар </a:t>
            </a:r>
            <a:r>
              <a:rPr lang="uk-UA" b="1" i="1" dirty="0" err="1">
                <a:solidFill>
                  <a:prstClr val="black"/>
                </a:solidFill>
              </a:rPr>
              <a:t>В.Басалига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11199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Вправа 1. </a:t>
            </a:r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Презентуй себе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6148" name="Picture 4" descr="Картинки по запросу дівч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10" y="2255831"/>
            <a:ext cx="3719739" cy="4251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036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  <a:latin typeface="Georgia" panose="02040502050405020303" pitchFamily="18" charset="0"/>
              </a:rPr>
              <a:t>Вправа </a:t>
            </a:r>
            <a:r>
              <a:rPr lang="uk-UA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2. </a:t>
            </a:r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«Казка про </a:t>
            </a:r>
            <a:r>
              <a:rPr lang="uk-UA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Скріпочку</a:t>
            </a:r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Картинки по запросу казка про скріпочку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t="21394" r="34738"/>
          <a:stretch/>
        </p:blipFill>
        <p:spPr bwMode="auto">
          <a:xfrm>
            <a:off x="4995792" y="2438399"/>
            <a:ext cx="2995750" cy="350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3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Завдання 1. </a:t>
            </a:r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Як діяти при виявленні ознак </a:t>
            </a:r>
            <a:r>
              <a:rPr lang="uk-UA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булінгу</a:t>
            </a:r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Картинки по запросу як діяти при  булінг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75" y="2438399"/>
            <a:ext cx="4586492" cy="306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як діяти при  булінг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170" y="3776376"/>
            <a:ext cx="4622436" cy="308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353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1553</TotalTime>
  <Words>246</Words>
  <Application>Microsoft Office PowerPoint</Application>
  <PresentationFormat>Широкоэкранный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Corbel</vt:lpstr>
      <vt:lpstr>Georgia</vt:lpstr>
      <vt:lpstr>Параллакс</vt:lpstr>
      <vt:lpstr>Презентация PowerPoint</vt:lpstr>
      <vt:lpstr>Проблеми починають вирішуватися тільки тоді, коли ми перестаємо мовчати і починаємо обговорювати їх разом. К.Ушинський</vt:lpstr>
      <vt:lpstr>Вправа «Очікування» </vt:lpstr>
      <vt:lpstr>1. Організація виховної роботи в освітньому закладі щодо безпеки та благополуччя дитини  ЗДВР      Т.Кулачинська</vt:lpstr>
      <vt:lpstr>2. Булінг в освітньому середовищі, чинники виникнення та існування, способи запобігання в класних колективах. Голова МО кл кер.  Н.Міньковська</vt:lpstr>
      <vt:lpstr>3. Психологічні особливості  учасників булінгу. Поради батькам.  Бібліотекар В.Басалига </vt:lpstr>
      <vt:lpstr>Вправа 1. Презентуй себе</vt:lpstr>
      <vt:lpstr>Вправа 2. «Казка про Скріпочку»</vt:lpstr>
      <vt:lpstr>Завдання 1. Як діяти при виявленні ознак булінгу </vt:lpstr>
      <vt:lpstr>Завдання 2. Практичне опрацювання реальних історій булінгу </vt:lpstr>
      <vt:lpstr>Завдання 3. Як впоратися з булінгом (розробка рекомендацій) </vt:lpstr>
      <vt:lpstr>Вправа «Скринька щастя» </vt:lpstr>
      <vt:lpstr>Вправи для розвитку емоційного інтелекту Перегляд мультфільмів</vt:lpstr>
      <vt:lpstr>Вправа «Синя стрічка»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Тетяна Кулачинська</dc:creator>
  <cp:lastModifiedBy>Тетяна Кулачинська</cp:lastModifiedBy>
  <cp:revision>36</cp:revision>
  <cp:lastPrinted>2020-01-05T19:32:59Z</cp:lastPrinted>
  <dcterms:created xsi:type="dcterms:W3CDTF">2020-01-02T18:14:01Z</dcterms:created>
  <dcterms:modified xsi:type="dcterms:W3CDTF">2020-01-05T19:52:42Z</dcterms:modified>
</cp:coreProperties>
</file>